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256" r:id="rId2"/>
    <p:sldId id="29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6" r:id="rId40"/>
    <p:sldId id="297" r:id="rId41"/>
    <p:sldId id="298" r:id="rId42"/>
    <p:sldId id="305" r:id="rId43"/>
    <p:sldId id="306" r:id="rId44"/>
    <p:sldId id="307" r:id="rId45"/>
    <p:sldId id="308"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 id="351" r:id="rId88"/>
    <p:sldId id="352" r:id="rId89"/>
    <p:sldId id="353" r:id="rId90"/>
    <p:sldId id="354" r:id="rId91"/>
    <p:sldId id="355" r:id="rId92"/>
    <p:sldId id="356" r:id="rId93"/>
    <p:sldId id="357" r:id="rId94"/>
    <p:sldId id="293" r:id="rId95"/>
    <p:sldId id="411" r:id="rId96"/>
    <p:sldId id="294" r:id="rId97"/>
    <p:sldId id="362" r:id="rId98"/>
    <p:sldId id="363" r:id="rId99"/>
    <p:sldId id="364" r:id="rId100"/>
    <p:sldId id="365"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the figurative language of a literary work to its historical and cultural setting.[E1.2C]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8034620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participate productively in teams, building on the ideas of others, contributing relevant information, developing a plan for consensus-building, and setting ground rules for decision-making.[E1.26A]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343185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Poetry. Students understand, make inferences and draw conclusions about the structure and elements of poetry and provide evidence from text to support their </a:t>
            </a:r>
            <a:r>
              <a:rPr lang="en-US" dirty="0" smtClean="0"/>
              <a:t>understanding.[3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926712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the effects of diction and imagery (e.g., controlling images, figurative language, understatement, overstatement, irony, paradox) in poetry.[3A]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564444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Drama. Students understand, make inferences and draw conclusions about the structure and elements of drama and provide evidence from text to support their understanding. Students are expected to [4]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4472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dramatic conventions (e.g., monologues, soliloquies, dramatic irony) enhance dramatic text.[E1.4A]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090033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985370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how authors develop complex yet believable characters in works of fiction through a range of literary devices, including character foils.[5B]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006421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non-linear plot development (e.g., flashbacks, foreshadowing, sub-plots, parallel plot structures) and compare it to linear plot development.[E1.5A]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216493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way in which a work of fiction is shaped by the narrator's point of view.[E1.5C]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817172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familiarity with works by authors from non-English-speaking literary traditions with emphasis on classical literature.[E1.5D]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33702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determine the meaning of grade-level technical academic English words in multiple content areas (e.g., science, mathematics, social studies, the arts) derived from Latin, Greek, or other linguistic roots and affixes.[1A]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72140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provide evidence from text to support their </a:t>
            </a:r>
            <a:r>
              <a:rPr lang="en-US" dirty="0" smtClean="0"/>
              <a:t>understanding. [6</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517363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analyze how literary essays interweave personal examples and ideas with factual information to explain, present a perspective, or describe a situation or event.[E1.6A]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790221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25486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role of irony, sarcasm, and paradox in literary works.[E1.7A]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948440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their [8]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182212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explain the controlling idea and specific purpose of an expository text and distinguish the most important from the less important details that support the author's purpose.[E1.8A]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19372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441293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summarize text and distinguish between a summary that captures the main ideas and elements of a text and a critique that takes a position and expresses an opinion[9A]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365404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opinions that are substantiated and unsubstantiated in the text.[9B]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061928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subtle inferences and draw complex conclusions about the ideas in text and their organizational patterns.[E1.9C]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59210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textual context (within a sentence and in larger sections of text) to distinguish between the denotative and connotative meanings of words.[1B]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003261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synthesize and make logical connections between ideas and details in several texts selected to reflect a range of viewpoints on the same topic and support those findings with textual evidence.[9D]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631756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Persuasive Text. Students analyze, make inferences and draw conclusions about persuasive text and provide evidence from text to support their analysis.[10]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522237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relevance, quality, and credibility of evidence given to support or oppose an argument for a specific audience.[10A]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0345010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famous speeches for the rhetorical structures and devices used to convince the reader of the authors' propositions.[10B]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473775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documents.[E1.11]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9215493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the clarity of the objective(s) of procedural text (e.g., consider reading instructions for software, warranties, consumer publications).[E1.11A]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544058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factual, quantitative, or technical data presented in multiple graphical sources.[E1.11B]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128917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will continue to apply earlier standards with greater depth in increasingly more </a:t>
            </a:r>
            <a:r>
              <a:rPr lang="en-US" dirty="0" smtClean="0"/>
              <a:t>complex texts.[E1.12</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3704184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compare and contrast how events are presented and information is communicated by visual images (e.g., graphic art, illustrations, news photographs) versus non-visual texts.[E1.12A]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47079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how messages in media are conveyed through visual and sound techniques (e.g., editing, reaction shots, sequencing, background music).[E1.12B]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11388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produce analogies that describe a function of an object or its description.[1C]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1076909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and contrast coverage of the same event in various media (e.g., newspapers, television, documentaries, blogs, Internet).[E1.12C]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779247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changes in formality and tone within the same medium for specific audiences and purposes</a:t>
            </a:r>
            <a:r>
              <a:rPr lang="en-US" dirty="0" smtClean="0"/>
              <a:t>.[</a:t>
            </a:r>
            <a:r>
              <a:rPr lang="en-US" dirty="0"/>
              <a:t>E1.12D]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1842433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Literary Texts. Students write literary texts to express their ideas and feelings about real or imagined people, events, and ideas. Students are responsible for at least two forms of literary writing.[E1.14]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767312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an engaging story with a well-developed conflict and resolution, interesting and believable characters, and a range of literary strategies (e.g., dialogue, suspense) and devices to enhance the plot.[E1.14A]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2748736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 poem using a variety of poetic techniques (e.g., structural elements, figurative language) and a variety of poetic forms (e.g., sonnets, ballads).[E1.14B]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4901617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script with an explicit or implicit theme and details that contribute to a definite mood or tone.[E1.14C]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7900691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includes[E1.15A]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8576766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analytical essay of sufficient length that includes effective introductory and concluding paragraphs and a variety of sentence structures.[E1.15Ai]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0609496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rhetorical devices, and transitions between paragraphs.[E1.15Aii]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1719658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a controlling idea or thesis.[E1.15Aiii]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085963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describe the origins and meanings of foreign words or phrases used frequently in written English (e.g., caveat emptor, carte blanche, </a:t>
            </a:r>
            <a:r>
              <a:rPr lang="en-US" dirty="0" err="1"/>
              <a:t>tete</a:t>
            </a:r>
            <a:r>
              <a:rPr lang="en-US" dirty="0"/>
              <a:t> a </a:t>
            </a:r>
            <a:r>
              <a:rPr lang="en-US" dirty="0" err="1"/>
              <a:t>tete</a:t>
            </a:r>
            <a:r>
              <a:rPr lang="en-US" dirty="0"/>
              <a:t>, pas de </a:t>
            </a:r>
            <a:r>
              <a:rPr lang="en-US" dirty="0" err="1"/>
              <a:t>deux</a:t>
            </a:r>
            <a:r>
              <a:rPr lang="en-US" dirty="0"/>
              <a:t>, bon </a:t>
            </a:r>
            <a:r>
              <a:rPr lang="en-US" dirty="0" err="1"/>
              <a:t>appetit</a:t>
            </a:r>
            <a:r>
              <a:rPr lang="en-US" dirty="0"/>
              <a:t>, quid pro quo).[1D]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0241326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analytical essay of sufficient length that includes an organizing structure appropriate to purpose, audience, and context.[E1.15Aiv]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1936427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relevant information and valid inferences.[E1.15Av]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2479918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procedural or work-related documents (e.g., instructions, e-mails, correspondence, memos, project plans) that include[E1.15B]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0397453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procedural or work-related documents (e.g., instructions, e-mails, correspondence, memos, project plans) that include organized and accurately conveyed information.[E1.15Bi]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6899910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procedural or work-related documents (e.g., instructions, e-mails, correspondence, memos, project plans) that include reader-friendly formatting techniques.[E1.15Bii]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944384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interpretative response to an expository or a literary text (e.g., essay or review) that[E1.15C]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081118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an interpretative response to an expository or a literary text (e.g., essay or review) that addresses the writing skills for an analytical essay and provides evidence from the text using embedded quotations.[E1.15Cii]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0648861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an interpretative response to an expository or a literary text (e.g., essay or review) that analyzes the aesthetic effects of an author's use of stylistic or rhetorical devices.[E1.15Ciii]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992663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produce a multimedia presentation (e.g., documentary, class newspaper, docudrama, infomercial, visual or textual parodies, theatrical production) with graphics, images, and sound that conveys a distinctive point of view and appeals to a specific audience.[E1.15D]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8053773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issues.[E1.16]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6445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 dictionary, a glossary, or a thesaurus (printed or electronic) to determine or confirm the meanings of words and phrases, including their connotations and denotations, and their etymology.[1E]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6881635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 clear thesis or position based on logical reasons supported by precise and relevant evidence.[E1.16A]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5115484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consideration of the whole range of information and views on the topic and accurate and honest representation of these views.[E1.16B]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494736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counter-arguments based on evidence to anticipate and address objections.[E1.16C]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1437158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 organizing structure appropriate to the purpose, audience, and context.[E1.16D]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0052603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 analysis of the relative value of specific data, facts, and ideas.[E1.16E]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2817341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Oral and Written Conventions / Conventions. Students understand the function of and use the conventions of academic language when speaking and writing. Students will continue to apply earlier standards with greater complexity.[E1.17]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46784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the following parts of speech in the context of reading, writing, and speaking[E1.17A]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5362459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more complex active and passive tenses and </a:t>
            </a:r>
            <a:r>
              <a:rPr lang="en-US" dirty="0" err="1"/>
              <a:t>verbals</a:t>
            </a:r>
            <a:r>
              <a:rPr lang="en-US" dirty="0"/>
              <a:t> (gerunds, infinitives, participles).[E1.17Ai]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2476062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restrictive and nonrestrictive relative clauses.[E1.17Aii]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7149562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reciprocal pronouns (e.g., each other, one another).[E1.17Aiii]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455662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understanding.[E1.2</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1139232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use the subjunctive mood to express doubts, wishes, and possibilities.[E1.17B]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8919330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 variety of correctly structured sentences (e.g., compound, complex, compound-complex).[E1.17C]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7481168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Conventions/Handwriting, Capitalization, and Punctuation. Students write legibly and use appropriate capitalization and punctuation conventions in their compositions.[E1.18]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3124135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conventions of capitalization.[E1.18A]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2516369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including[E1.18B]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9452809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 quotation marks to indicate sarcasm or irony.[E1.18Bi]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9809510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 comma placement in nonrestrictive phrases, clauses, and contrasting expressions.[</a:t>
            </a:r>
            <a:r>
              <a:rPr lang="en-US" dirty="0" smtClean="0"/>
              <a:t>E1.18Bii]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725734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correct punctuation marks including dashes to emphasize parenthetical information.[E1.18Biii]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8349387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correctly.[E1.19]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9612393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correctly, including using various resources to determine and check correct spellings.[E1.19A]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63593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how the genre of texts with similar themes shapes meaning.[E1.2A]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0866372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them.[E1.20]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510643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brainstorm, consult with others, decide upon a topic, and formulate a major research question to address the major research topic.[E1.20A]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09122723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formulate a plan for engaging in research on a complex, multi-faceted topic.[E1.20B]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635353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gather.[E1.21]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16351678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follow the research plan to compile data from authoritative sources in a manner that identifies the major issues and debates within the field of inquiry.[E1.21A]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8269716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organize information gathered from multiple sources to create a variety of graphics and forms (e.g., notes, learning logs).[E1.21B]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99118221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paraphrase, summarize, quote, and accurately cite all researched information according to a standard format (e.g., author, title, page number).[E1.21C]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507631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information.[E1.22]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5231584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modify the major research question as necessary to refocus the research plan.[E1.22A]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2395026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evaluate the relevance of information to the topic and determine the reliability, validity, and accuracy of sources (including Internet sources) by examining their authority and objectivity.[E1.22B]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66920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influence of mythic, classical and traditional literature on 20th and 21st century literature.[E1.2B]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41108233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critique the research process at each step to implement changes as the need occurs and is identified.[E1.22C]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1002922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audience.[E1.23]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40590585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marshals evidence in support of a clear thesis statement and related claims.[E1.23A]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9001130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provides an analysis for the audience that reflects a logical progression of ideas and a clearly stated point of view.[E1.23B]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0429681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uses graphics and illustrations to help explain concepts where appropriate.[E1.23C]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5497428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uses a variety of evaluative tools (e.g., self-made rubrics, peer reviews, teacher and expert evaluations) to examine the quality of the research.[E1.23D]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138805031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uses a style manual (e.g., Modern Language Association, Chicago Manual of Style) to document sources and format written materials.[E1.23E]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0927857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Speaking. Students speak clearly and to the point, using the conventions of language. Students will continue to apply earlier standards with greater complexity.[E1.25]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1749370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give presentations using informal, formal, and technical language effectively to meet the needs of audience, purpose, and occasion, employing eye contact, speaking rate (e.g., pauses for effect), volume, enunciation, purposeful gestures, and conventions of language to communicate ideas effectively.[E1.25A]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234276851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Listening and Speaking / Teamwork. Students work productively with others in teams. Students will continue to apply earlier standards with greater complexity.[E1.26]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a:t>
            </a:r>
            <a:endParaRPr lang="en-US" dirty="0"/>
          </a:p>
        </p:txBody>
      </p:sp>
    </p:spTree>
    <p:extLst>
      <p:ext uri="{BB962C8B-B14F-4D97-AF65-F5344CB8AC3E}">
        <p14:creationId xmlns:p14="http://schemas.microsoft.com/office/powerpoint/2010/main" xmlns="" val="37457316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TotalTime>
  <Words>2973</Words>
  <Application>Microsoft Office PowerPoint</Application>
  <PresentationFormat>On-screen Show (4:3)</PresentationFormat>
  <Paragraphs>301</Paragraphs>
  <Slides>100</Slides>
  <Notes>1</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18</cp:revision>
  <dcterms:created xsi:type="dcterms:W3CDTF">2014-10-20T16:17:28Z</dcterms:created>
  <dcterms:modified xsi:type="dcterms:W3CDTF">2014-11-17T18:03:45Z</dcterms:modified>
</cp:coreProperties>
</file>